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47483275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FBAE40"/>
          </p15:clr>
        </p15:guide>
        <p15:guide id="2" orient="horz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F96"/>
    <a:srgbClr val="A0153A"/>
    <a:srgbClr val="0064C8"/>
    <a:srgbClr val="C8E6E6"/>
    <a:srgbClr val="99D6EC"/>
    <a:srgbClr val="FFBE3C"/>
    <a:srgbClr val="E1BE3C"/>
    <a:srgbClr val="A0C84D"/>
    <a:srgbClr val="B197D3"/>
    <a:srgbClr val="00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4CCAF-A973-42A4-BE76-42E998A84377}" v="12" dt="2025-10-17T03:42:48.204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5" autoAdjust="0"/>
  </p:normalViewPr>
  <p:slideViewPr>
    <p:cSldViewPr snapToGrid="0" showGuides="1">
      <p:cViewPr varScale="1">
        <p:scale>
          <a:sx n="70" d="100"/>
          <a:sy n="70" d="100"/>
        </p:scale>
        <p:origin x="3204" y="84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794905" y="1"/>
            <a:ext cx="6067702" cy="285773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49230" y="4493251"/>
            <a:ext cx="6359538" cy="127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5778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56553" y="7257376"/>
            <a:ext cx="6359538" cy="71122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2311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2311">
                <a:latin typeface="+mj-ea"/>
                <a:ea typeface="+mj-ea"/>
              </a:defRPr>
            </a:lvl6pPr>
            <a:lvl7pPr>
              <a:defRPr sz="2311">
                <a:latin typeface="+mn-ea"/>
                <a:ea typeface="+mn-ea"/>
              </a:defRPr>
            </a:lvl7pPr>
            <a:lvl8pPr>
              <a:defRPr sz="2311">
                <a:latin typeface="+mj-ea"/>
                <a:ea typeface="+mj-ea"/>
              </a:defRPr>
            </a:lvl8pPr>
            <a:lvl9pPr>
              <a:defRPr sz="2311">
                <a:latin typeface="+mn-ea"/>
                <a:ea typeface="+mn-ea"/>
              </a:defRPr>
            </a:lvl9pPr>
          </a:lstStyle>
          <a:p>
            <a:pPr marL="0" marR="0" lvl="0" indent="0" algn="ctr" defTabSz="1320793" rtl="0" eaLnBrk="1" fontAlgn="auto" latinLnBrk="0" hangingPunct="1">
              <a:lnSpc>
                <a:spcPct val="10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/>
              <a:t>20XX</a:t>
            </a:r>
            <a:r>
              <a:rPr kumimoji="1" lang="ja-JP" altLang="en-US"/>
              <a:t>年</a:t>
            </a:r>
            <a:r>
              <a:rPr kumimoji="1" lang="en-US" altLang="ja-JP"/>
              <a:t>XX</a:t>
            </a:r>
            <a:r>
              <a:rPr kumimoji="1" lang="ja-JP" altLang="en-US"/>
              <a:t>月</a:t>
            </a:r>
            <a:r>
              <a:rPr kumimoji="1" lang="en-US" altLang="ja-JP"/>
              <a:t>XX</a:t>
            </a:r>
            <a:r>
              <a:rPr kumimoji="1" lang="ja-JP" altLang="en-US"/>
              <a:t>日</a:t>
            </a:r>
            <a:br>
              <a:rPr kumimoji="1" lang="en-US" altLang="ja-JP"/>
            </a:br>
            <a:r>
              <a:rPr lang="en-US" altLang="zh-TW"/>
              <a:t>XXXX</a:t>
            </a:r>
            <a:r>
              <a:rPr lang="zh-TW" altLang="en-US"/>
              <a:t>部局 </a:t>
            </a:r>
            <a:r>
              <a:rPr lang="en-US" altLang="zh-TW"/>
              <a:t>XXXX</a:t>
            </a:r>
            <a:r>
              <a:rPr lang="zh-TW" altLang="en-US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03" y="251836"/>
            <a:ext cx="1122400" cy="1144693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4606" y="6015499"/>
            <a:ext cx="5910280" cy="3906366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908" y="9292400"/>
            <a:ext cx="294092" cy="6136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2022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908" y="9292400"/>
            <a:ext cx="294092" cy="6136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2022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229" y="550230"/>
            <a:ext cx="6359538" cy="80361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4622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228" y="9386009"/>
            <a:ext cx="5557846" cy="1778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56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228" y="1644059"/>
            <a:ext cx="4123209" cy="3346273"/>
          </a:xfrm>
        </p:spPr>
        <p:txBody>
          <a:bodyPr/>
          <a:lstStyle>
            <a:lvl1pPr marL="495296" indent="-495296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2311" b="0" i="0">
                <a:latin typeface="+mn-ea"/>
                <a:ea typeface="+mn-ea"/>
              </a:defRPr>
            </a:lvl1pPr>
            <a:lvl4pPr>
              <a:defRPr sz="2311">
                <a:latin typeface="+mn-ea"/>
                <a:ea typeface="+mn-ea"/>
              </a:defRPr>
            </a:lvl4pPr>
            <a:lvl5pPr>
              <a:defRPr sz="2311">
                <a:latin typeface="+mn-ea"/>
                <a:ea typeface="+mn-ea"/>
              </a:defRPr>
            </a:lvl5pPr>
            <a:lvl6pPr>
              <a:defRPr sz="2311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01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02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03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04</a:t>
            </a:r>
          </a:p>
          <a:p>
            <a:pPr marL="495296" marR="0" lvl="0" indent="-495296" algn="l" defTabSz="1320793" rtl="0" eaLnBrk="1" fontAlgn="auto" latinLnBrk="0" hangingPunct="1">
              <a:lnSpc>
                <a:spcPct val="10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/>
              <a:t>セクション</a:t>
            </a:r>
            <a:r>
              <a:rPr kumimoji="1" lang="en-US" altLang="ja-JP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72436" y="1644059"/>
            <a:ext cx="1434637" cy="5551108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2311" b="0" i="0">
                <a:latin typeface="+mj-ea"/>
                <a:ea typeface="+mj-ea"/>
              </a:defRPr>
            </a:lvl1pPr>
            <a:lvl4pPr>
              <a:defRPr sz="2311">
                <a:latin typeface="+mj-ea"/>
                <a:ea typeface="+mj-ea"/>
              </a:defRPr>
            </a:lvl4pPr>
            <a:lvl5pPr>
              <a:defRPr sz="2311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1320793" rtl="0" eaLnBrk="1" fontAlgn="auto" latinLnBrk="0" hangingPunct="1">
              <a:lnSpc>
                <a:spcPct val="10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2504" y="-1"/>
            <a:ext cx="6858000" cy="706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2" pos="1653" userDrawn="1">
          <p15:clr>
            <a:srgbClr val="FBAE40"/>
          </p15:clr>
        </p15:guide>
        <p15:guide id="3" pos="1857" userDrawn="1">
          <p15:clr>
            <a:srgbClr val="FBAE40"/>
          </p15:clr>
        </p15:guide>
        <p15:guide id="4" pos="1755" userDrawn="1">
          <p15:clr>
            <a:srgbClr val="FBAE40"/>
          </p15:clr>
        </p15:guide>
        <p15:guide id="5" pos="926" userDrawn="1">
          <p15:clr>
            <a:srgbClr val="FBAE40"/>
          </p15:clr>
        </p15:guide>
        <p15:guide id="6" pos="849" userDrawn="1">
          <p15:clr>
            <a:srgbClr val="FBAE40"/>
          </p15:clr>
        </p15:guide>
        <p15:guide id="7" pos="122" userDrawn="1">
          <p15:clr>
            <a:srgbClr val="FBAE40"/>
          </p15:clr>
        </p15:guide>
        <p15:guide id="8" pos="2584" userDrawn="1">
          <p15:clr>
            <a:srgbClr val="FBAE40"/>
          </p15:clr>
        </p15:guide>
        <p15:guide id="9" pos="2661" userDrawn="1">
          <p15:clr>
            <a:srgbClr val="FBAE40"/>
          </p15:clr>
        </p15:guide>
        <p15:guide id="10" pos="3388" userDrawn="1">
          <p15:clr>
            <a:srgbClr val="FBAE40"/>
          </p15:clr>
        </p15:guide>
        <p15:guide id="12" orient="horz" pos="5905" userDrawn="1">
          <p15:clr>
            <a:srgbClr val="FBAE40"/>
          </p15:clr>
        </p15:guide>
        <p15:guide id="13" orient="horz" pos="5577" userDrawn="1">
          <p15:clr>
            <a:srgbClr val="FBAE40"/>
          </p15:clr>
        </p15:guide>
        <p15:guide id="14" orient="horz" pos="859" userDrawn="1">
          <p15:clr>
            <a:srgbClr val="FBAE40"/>
          </p15:clr>
        </p15:guide>
        <p15:guide id="15" orient="horz" pos="1024" userDrawn="1">
          <p15:clr>
            <a:srgbClr val="FBAE40"/>
          </p15:clr>
        </p15:guide>
        <p15:guide id="16" orient="horz" pos="1973" userDrawn="1">
          <p15:clr>
            <a:srgbClr val="FBAE40"/>
          </p15:clr>
        </p15:guide>
        <p15:guide id="17" orient="horz" pos="3776" userDrawn="1">
          <p15:clr>
            <a:srgbClr val="FBAE40"/>
          </p15:clr>
        </p15:guide>
        <p15:guide id="18" orient="horz" pos="2138" userDrawn="1">
          <p15:clr>
            <a:srgbClr val="FBAE40"/>
          </p15:clr>
        </p15:guide>
        <p15:guide id="19" orient="horz" pos="393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0" y="0"/>
            <a:ext cx="6114530" cy="9906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9230" y="4493251"/>
            <a:ext cx="6359538" cy="127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5778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/>
              <a:t>01. </a:t>
            </a:r>
            <a:r>
              <a:rPr kumimoji="1" lang="ja-JP" altLang="en-US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908" y="9292400"/>
            <a:ext cx="294092" cy="6136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2022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908" y="9292400"/>
            <a:ext cx="294092" cy="6136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2022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229" y="194588"/>
            <a:ext cx="6359536" cy="151490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4622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228" y="9386009"/>
            <a:ext cx="5557846" cy="1778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56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49227" y="1644060"/>
            <a:ext cx="6359538" cy="2041618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412747" indent="-41274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889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371472" lvl="0" indent="-371472"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9197" y="4752385"/>
            <a:ext cx="2990769" cy="642406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733"/>
            </a:lvl1pPr>
            <a:lvl2pPr marL="497591" indent="0">
              <a:buNone/>
              <a:defRPr sz="1733"/>
            </a:lvl2pPr>
            <a:lvl3pPr marL="965371" indent="0">
              <a:buNone/>
              <a:defRPr sz="1733"/>
            </a:lvl3pPr>
            <a:lvl4pPr marL="1352894" indent="0">
              <a:buNone/>
              <a:defRPr sz="1733"/>
            </a:lvl4pPr>
            <a:lvl5pPr marL="1875708" indent="0" algn="l">
              <a:buNone/>
              <a:defRPr sz="1733"/>
            </a:lvl5pPr>
          </a:lstStyle>
          <a:p>
            <a:pPr marL="247650" marR="0" lvl="0" indent="-247650" algn="l" defTabSz="1320793" rtl="0" eaLnBrk="1" fontAlgn="auto" latinLnBrk="0" hangingPunct="1">
              <a:lnSpc>
                <a:spcPct val="10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40015" y="4752385"/>
            <a:ext cx="2990484" cy="642406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733" smtClean="0"/>
            </a:lvl1pPr>
            <a:lvl2pPr>
              <a:defRPr lang="ja-JP" altLang="en-US" sz="1733" smtClean="0"/>
            </a:lvl2pPr>
            <a:lvl3pPr>
              <a:defRPr lang="ja-JP" altLang="en-US" sz="1733" smtClean="0"/>
            </a:lvl3pPr>
            <a:lvl4pPr>
              <a:defRPr lang="ja-JP" altLang="en-US" sz="1733" smtClean="0"/>
            </a:lvl4pPr>
            <a:lvl5pPr>
              <a:defRPr lang="ja-JP" altLang="en-US" sz="1733"/>
            </a:lvl5pPr>
          </a:lstStyle>
          <a:p>
            <a:pPr marL="495296" marR="0" lvl="0" indent="-495296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9197" y="3917794"/>
            <a:ext cx="2990769" cy="2460330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495296" marR="0" lvl="0" indent="-495296" algn="l" defTabSz="1320793" rtl="0" eaLnBrk="1" fontAlgn="auto" latinLnBrk="0" hangingPunct="1">
              <a:lnSpc>
                <a:spcPct val="13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39475" y="3910499"/>
            <a:ext cx="2991024" cy="2460330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495296" marR="0" lvl="0" indent="-495296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2504" y="-1"/>
            <a:ext cx="6858000" cy="706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7" pos="151" userDrawn="1">
          <p15:clr>
            <a:srgbClr val="FBAE40"/>
          </p15:clr>
        </p15:guide>
        <p15:guide id="10" pos="4169" userDrawn="1">
          <p15:clr>
            <a:srgbClr val="FBAE40"/>
          </p15:clr>
        </p15:guide>
        <p15:guide id="13" orient="horz" pos="5872" userDrawn="1">
          <p15:clr>
            <a:srgbClr val="FBAE40"/>
          </p15:clr>
        </p15:guide>
        <p15:guide id="14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5686" y="4880027"/>
            <a:ext cx="6359538" cy="37573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733" b="1" smtClean="0">
                <a:latin typeface="+mn-ea"/>
                <a:ea typeface="+mn-ea"/>
              </a:defRPr>
            </a:lvl1pPr>
            <a:lvl2pPr>
              <a:defRPr lang="ja-JP" altLang="en-US" sz="1733" smtClean="0">
                <a:latin typeface="+mn-ea"/>
                <a:ea typeface="+mn-ea"/>
              </a:defRPr>
            </a:lvl2pPr>
            <a:lvl3pPr>
              <a:defRPr lang="ja-JP" altLang="en-US" sz="1733" smtClean="0">
                <a:latin typeface="+mn-ea"/>
                <a:ea typeface="+mn-ea"/>
              </a:defRPr>
            </a:lvl3pPr>
            <a:lvl4pPr>
              <a:defRPr lang="ja-JP" altLang="en-US" sz="1733" smtClean="0">
                <a:latin typeface="+mn-ea"/>
                <a:ea typeface="+mn-ea"/>
              </a:defRPr>
            </a:lvl4pPr>
            <a:lvl5pPr>
              <a:defRPr lang="ja-JP" altLang="en-US" sz="1733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強調箇所は太字</a:t>
            </a:r>
            <a:endParaRPr kumimoji="1" lang="en-US" altLang="ja-JP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6185" y="2611847"/>
            <a:ext cx="6359037" cy="2098187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2311" dirty="0" smtClean="0">
                <a:latin typeface="+mj-ea"/>
                <a:ea typeface="+mj-ea"/>
              </a:defRPr>
            </a:lvl1pPr>
            <a:lvl2pPr>
              <a:defRPr lang="ja-JP" altLang="en-US" sz="1733" dirty="0" smtClean="0">
                <a:latin typeface="+mj-ea"/>
                <a:ea typeface="+mj-ea"/>
              </a:defRPr>
            </a:lvl2pPr>
            <a:lvl3pPr>
              <a:defRPr lang="ja-JP" altLang="en-US" sz="1733" dirty="0" smtClean="0">
                <a:latin typeface="+mj-ea"/>
                <a:ea typeface="+mj-ea"/>
              </a:defRPr>
            </a:lvl3pPr>
            <a:lvl4pPr>
              <a:defRPr lang="ja-JP" altLang="en-US" sz="1733" dirty="0" smtClean="0">
                <a:latin typeface="+mj-ea"/>
                <a:ea typeface="+mj-ea"/>
              </a:defRPr>
            </a:lvl4pPr>
            <a:lvl5pPr>
              <a:defRPr lang="ja-JP" altLang="en-US" sz="1733" dirty="0">
                <a:latin typeface="+mj-ea"/>
                <a:ea typeface="+mj-ea"/>
              </a:defRPr>
            </a:lvl5pPr>
          </a:lstStyle>
          <a:p>
            <a:pPr marL="495296" marR="0" lvl="0" indent="-495296" algn="l" defTabSz="1320793" rtl="0" eaLnBrk="1" fontAlgn="auto" latinLnBrk="0" hangingPunct="1">
              <a:lnSpc>
                <a:spcPct val="13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r>
              <a:rPr kumimoji="1" lang="ja-JP" altLang="en-US"/>
              <a:t>　詳細はこの大きさで記載　</a:t>
            </a:r>
            <a:endParaRPr kumimoji="1" lang="en-US" altLang="ja-JP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6187" y="1676156"/>
            <a:ext cx="2991583" cy="2460330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495296" marR="0" lvl="0" indent="-495296" algn="l" defTabSz="1320793" rtl="0" eaLnBrk="1" fontAlgn="auto" latinLnBrk="0" hangingPunct="1">
              <a:lnSpc>
                <a:spcPct val="130000"/>
              </a:lnSpc>
              <a:spcBef>
                <a:spcPts val="867"/>
              </a:spcBef>
              <a:spcAft>
                <a:spcPts val="867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908" y="9292400"/>
            <a:ext cx="294092" cy="6136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2022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229" y="194588"/>
            <a:ext cx="6359536" cy="151490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4622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228" y="9386009"/>
            <a:ext cx="5557846" cy="1778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56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2504" y="-1"/>
            <a:ext cx="6858000" cy="706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7" pos="140" userDrawn="1">
          <p15:clr>
            <a:srgbClr val="FBAE40"/>
          </p15:clr>
        </p15:guide>
        <p15:guide id="10" pos="4159" userDrawn="1">
          <p15:clr>
            <a:srgbClr val="FBAE40"/>
          </p15:clr>
        </p15:guide>
        <p15:guide id="13" orient="horz" pos="5850" userDrawn="1">
          <p15:clr>
            <a:srgbClr val="FBAE40"/>
          </p15:clr>
        </p15:guide>
        <p15:guide id="14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338748"/>
            <a:ext cx="5829300" cy="16004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52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6721196"/>
            <a:ext cx="4800600" cy="10670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3467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5BC8-CA84-4929-9100-82307096E9D5}" type="datetime1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30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49232" y="495667"/>
            <a:ext cx="6430154" cy="844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9232" y="1936673"/>
            <a:ext cx="6430154" cy="2804458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第４レベル</a:t>
            </a:r>
            <a:endParaRPr kumimoji="1" lang="en-US" altLang="ja-JP"/>
          </a:p>
          <a:p>
            <a:pPr lvl="4"/>
            <a:r>
              <a:rPr kumimoji="1" lang="ja-JP" altLang="en-US"/>
              <a:t>第５レベル</a:t>
            </a:r>
            <a:endParaRPr kumimoji="1" lang="en-US" altLang="ja-JP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540" y="9286368"/>
            <a:ext cx="294463" cy="6136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2022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  <p:sldLayoutId id="2147483698" r:id="rId6"/>
  </p:sldLayoutIdLst>
  <p:hf hdr="0" ftr="0" dt="0"/>
  <p:txStyles>
    <p:titleStyle>
      <a:lvl1pPr algn="l" defTabSz="1320793" rtl="0" eaLnBrk="1" latinLnBrk="0" hangingPunct="1">
        <a:spcBef>
          <a:spcPct val="0"/>
        </a:spcBef>
        <a:buNone/>
        <a:defRPr kumimoji="1" sz="4622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1320793" rtl="0" eaLnBrk="1" latinLnBrk="0" hangingPunct="1">
        <a:spcBef>
          <a:spcPts val="867"/>
        </a:spcBef>
        <a:spcAft>
          <a:spcPts val="867"/>
        </a:spcAft>
        <a:buClr>
          <a:srgbClr val="002060"/>
        </a:buClr>
        <a:buFont typeface="Arial" panose="020B0604020202020204" pitchFamily="34" charset="0"/>
        <a:buNone/>
        <a:defRPr kumimoji="1" sz="2889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910339" indent="-412747" algn="l" defTabSz="1320793" rtl="0" eaLnBrk="1" latinLnBrk="0" hangingPunct="1">
        <a:spcBef>
          <a:spcPts val="867"/>
        </a:spcBef>
        <a:spcAft>
          <a:spcPts val="867"/>
        </a:spcAft>
        <a:buFont typeface="メイリオ" panose="020B0604030504040204" pitchFamily="50" charset="-128"/>
        <a:buChar char="◦"/>
        <a:defRPr kumimoji="1" sz="2311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1295569" indent="-330199" algn="l" defTabSz="1320793" rtl="0" eaLnBrk="1" latinLnBrk="0" hangingPunct="1">
        <a:spcBef>
          <a:spcPts val="867"/>
        </a:spcBef>
        <a:spcAft>
          <a:spcPts val="867"/>
        </a:spcAft>
        <a:buFont typeface="メイリオ" panose="020B0604030504040204" pitchFamily="50" charset="-128"/>
        <a:buChar char="‒"/>
        <a:defRPr kumimoji="1" sz="2311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683093" indent="-330199" algn="l" defTabSz="132079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2311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2205906" indent="-330199" algn="l" defTabSz="1320793" rtl="0" eaLnBrk="1" latinLnBrk="0" hangingPunct="1">
        <a:spcBef>
          <a:spcPct val="20000"/>
        </a:spcBef>
        <a:buFont typeface="Arial" pitchFamily="34" charset="0"/>
        <a:buChar char="»"/>
        <a:defRPr kumimoji="1" sz="2311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3632179" indent="-330199" algn="l" defTabSz="1320793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575" indent="-330199" algn="l" defTabSz="1320793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972" indent="-330199" algn="l" defTabSz="1320793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367" indent="-330199" algn="l" defTabSz="1320793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97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93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88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85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981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78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773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169" algn="l" defTabSz="1320793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92529-3F87-53CE-FB09-D850D64F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52A19CB0-C8CE-D1A4-7327-E1CAB34D584F}"/>
              </a:ext>
            </a:extLst>
          </p:cNvPr>
          <p:cNvGrpSpPr/>
          <p:nvPr/>
        </p:nvGrpSpPr>
        <p:grpSpPr>
          <a:xfrm>
            <a:off x="1844821" y="694720"/>
            <a:ext cx="3534337" cy="2990663"/>
            <a:chOff x="28380" y="128464"/>
            <a:chExt cx="3534337" cy="2990663"/>
          </a:xfrm>
        </p:grpSpPr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837D0A2C-91BE-77DE-2BF4-BC9BF0EBAA9F}"/>
                </a:ext>
              </a:extLst>
            </p:cNvPr>
            <p:cNvGrpSpPr/>
            <p:nvPr/>
          </p:nvGrpSpPr>
          <p:grpSpPr>
            <a:xfrm>
              <a:off x="28380" y="128464"/>
              <a:ext cx="3534337" cy="2990663"/>
              <a:chOff x="80442" y="257979"/>
              <a:chExt cx="3534337" cy="2990663"/>
            </a:xfrm>
          </p:grpSpPr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7A1B19B-3795-2B65-FC00-1118B8BBF833}"/>
                  </a:ext>
                </a:extLst>
              </p:cNvPr>
              <p:cNvSpPr txBox="1"/>
              <p:nvPr/>
            </p:nvSpPr>
            <p:spPr>
              <a:xfrm>
                <a:off x="107000" y="257979"/>
                <a:ext cx="3312000" cy="40011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ja-JP" altLang="en-US" sz="2000" dirty="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株式会社交流会</a:t>
                </a:r>
                <a:r>
                  <a:rPr lang="en-US" altLang="ja-JP" sz="2000" dirty="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in</a:t>
                </a:r>
                <a:r>
                  <a:rPr lang="ja-JP" altLang="en-US" sz="2000" dirty="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北海道</a:t>
                </a:r>
                <a:endParaRPr kumimoji="1" lang="ja-JP" altLang="en-US" sz="2000" dirty="0">
                  <a:solidFill>
                    <a:schemeClr val="bg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1119FDC3-8188-8B6A-0091-87280CECC027}"/>
                  </a:ext>
                </a:extLst>
              </p:cNvPr>
              <p:cNvSpPr txBox="1"/>
              <p:nvPr/>
            </p:nvSpPr>
            <p:spPr>
              <a:xfrm>
                <a:off x="107000" y="654007"/>
                <a:ext cx="3312000" cy="27699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kumimoji="1" lang="ja-JP" altLang="en-US" sz="1200" dirty="0">
                    <a:solidFill>
                      <a:schemeClr val="bg2">
                        <a:lumMod val="50000"/>
                      </a:schemeClr>
                    </a:solidFill>
                    <a:latin typeface="+mn-ea"/>
                    <a:cs typeface="Meiryo UI" panose="020B0604030504040204" pitchFamily="50" charset="-128"/>
                  </a:rPr>
                  <a:t>企業間連携や取引活性化の促進</a:t>
                </a:r>
              </a:p>
            </p:txBody>
          </p:sp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B7D3C6D6-6B96-0E2C-245B-09810F10A793}"/>
                  </a:ext>
                </a:extLst>
              </p:cNvPr>
              <p:cNvSpPr txBox="1"/>
              <p:nvPr/>
            </p:nvSpPr>
            <p:spPr>
              <a:xfrm>
                <a:off x="108692" y="896746"/>
                <a:ext cx="1654308" cy="992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ja-JP" altLang="en-US" sz="1050" b="1" dirty="0">
                    <a:latin typeface="+mn-ea"/>
                    <a:cs typeface="Meiryo UI" panose="020B0604030504040204" pitchFamily="50" charset="-128"/>
                  </a:rPr>
                  <a:t>企業</a:t>
                </a:r>
                <a:r>
                  <a:rPr lang="en-US" altLang="ja-JP" sz="1050" b="1" dirty="0">
                    <a:latin typeface="+mn-ea"/>
                    <a:cs typeface="Meiryo UI" panose="020B0604030504040204" pitchFamily="50" charset="-128"/>
                  </a:rPr>
                  <a:t>PR</a:t>
                </a:r>
                <a:endParaRPr kumimoji="1" lang="en-US" altLang="ja-JP" sz="1050" b="1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各種生産工場様向けにオーダーメイド機械や部品を設計・製造・販売の一貫体制で製造しております。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endParaRPr kumimoji="1" lang="ja-JP" altLang="en-US" sz="1600" dirty="0"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C40F218B-5F91-6A4E-5951-BD23C6CE77A2}"/>
                  </a:ext>
                </a:extLst>
              </p:cNvPr>
              <p:cNvSpPr txBox="1"/>
              <p:nvPr/>
            </p:nvSpPr>
            <p:spPr>
              <a:xfrm>
                <a:off x="106999" y="2455664"/>
                <a:ext cx="3312000" cy="584775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〒</a:t>
                </a:r>
                <a:r>
                  <a:rPr lang="en-US" altLang="ja-JP" sz="800" dirty="0">
                    <a:latin typeface="+mn-ea"/>
                    <a:cs typeface="Meiryo UI" panose="020B0604030504040204" pitchFamily="50" charset="-128"/>
                  </a:rPr>
                  <a:t>060-0808</a:t>
                </a:r>
              </a:p>
              <a:p>
                <a:pPr algn="l"/>
                <a:r>
                  <a:rPr kumimoji="1" lang="ja-JP" altLang="en-US" sz="800" dirty="0">
                    <a:latin typeface="+mn-ea"/>
                    <a:cs typeface="Meiryo UI" panose="020B0604030504040204" pitchFamily="50" charset="-128"/>
                  </a:rPr>
                  <a:t>札幌市北区北</a:t>
                </a:r>
                <a:r>
                  <a:rPr kumimoji="1" lang="en-US" altLang="ja-JP" sz="800" dirty="0">
                    <a:latin typeface="+mn-ea"/>
                    <a:cs typeface="Meiryo UI" panose="020B0604030504040204" pitchFamily="50" charset="-128"/>
                  </a:rPr>
                  <a:t>8</a:t>
                </a:r>
                <a:r>
                  <a:rPr kumimoji="1" lang="ja-JP" altLang="en-US" sz="800" dirty="0">
                    <a:latin typeface="+mn-ea"/>
                    <a:cs typeface="Meiryo UI" panose="020B0604030504040204" pitchFamily="50" charset="-128"/>
                  </a:rPr>
                  <a:t>条西</a:t>
                </a:r>
                <a:r>
                  <a:rPr kumimoji="1" lang="en-US" altLang="ja-JP" sz="800" dirty="0">
                    <a:latin typeface="+mn-ea"/>
                    <a:cs typeface="Meiryo UI" panose="020B0604030504040204" pitchFamily="50" charset="-128"/>
                  </a:rPr>
                  <a:t>2</a:t>
                </a:r>
                <a:r>
                  <a:rPr kumimoji="1" lang="ja-JP" altLang="en-US" sz="800" dirty="0">
                    <a:latin typeface="+mn-ea"/>
                    <a:cs typeface="Meiryo UI" panose="020B0604030504040204" pitchFamily="50" charset="-128"/>
                  </a:rPr>
                  <a:t>丁目</a:t>
                </a:r>
                <a:endParaRPr kumimoji="1"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en-US" altLang="ja-JP" sz="800" dirty="0">
                    <a:latin typeface="+mn-ea"/>
                    <a:cs typeface="Meiryo UI" panose="020B0604030504040204" pitchFamily="50" charset="-128"/>
                  </a:rPr>
                  <a:t>TEL</a:t>
                </a:r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：電話番号入力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kumimoji="1" lang="en-US" altLang="ja-JP" sz="800" dirty="0">
                    <a:latin typeface="+mn-ea"/>
                    <a:cs typeface="Meiryo UI" panose="020B0604030504040204" pitchFamily="50" charset="-128"/>
                  </a:rPr>
                  <a:t>E-mail:</a:t>
                </a:r>
                <a:r>
                  <a:rPr kumimoji="1" lang="ja-JP" altLang="en-US" sz="800" dirty="0">
                    <a:latin typeface="+mn-ea"/>
                    <a:cs typeface="Meiryo UI" panose="020B0604030504040204" pitchFamily="50" charset="-128"/>
                  </a:rPr>
                  <a:t>メールアドレス入力</a:t>
                </a:r>
                <a:endParaRPr kumimoji="1" lang="en-US" altLang="ja-JP" sz="800" dirty="0"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75DC6AE-E287-9854-AA7C-E02FB8E5D768}"/>
                  </a:ext>
                </a:extLst>
              </p:cNvPr>
              <p:cNvSpPr txBox="1"/>
              <p:nvPr/>
            </p:nvSpPr>
            <p:spPr>
              <a:xfrm>
                <a:off x="80442" y="1635110"/>
                <a:ext cx="3534337" cy="869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kumimoji="1" lang="ja-JP" altLang="en-US" sz="1050" b="1" dirty="0">
                    <a:latin typeface="+mn-ea"/>
                    <a:cs typeface="Meiryo UI" panose="020B0604030504040204" pitchFamily="50" charset="-128"/>
                  </a:rPr>
                  <a:t>横連携ニーズ</a:t>
                </a:r>
                <a:endParaRPr kumimoji="1" lang="en-US" altLang="ja-JP" sz="1050" b="1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・物流コストの低減を目指して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　おり、共同配送や新物流シス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   テムの構築を検討中。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・半導体業界との取引拡大に向けて、セラミック加工の技術を持つ企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  <a:p>
                <a:pPr algn="l"/>
                <a:r>
                  <a:rPr lang="ja-JP" altLang="en-US" sz="800" dirty="0">
                    <a:latin typeface="+mn-ea"/>
                    <a:cs typeface="Meiryo UI" panose="020B0604030504040204" pitchFamily="50" charset="-128"/>
                  </a:rPr>
                  <a:t>　業と連携して新製品を開発し受注を拡大していきたい。</a:t>
                </a:r>
                <a:endParaRPr lang="en-US" altLang="ja-JP" sz="800" dirty="0"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F21B68AE-7882-0F09-CB69-A7BE6B22A551}"/>
                  </a:ext>
                </a:extLst>
              </p:cNvPr>
              <p:cNvSpPr txBox="1"/>
              <p:nvPr/>
            </p:nvSpPr>
            <p:spPr>
              <a:xfrm>
                <a:off x="106999" y="3033198"/>
                <a:ext cx="3312000" cy="21544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80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URL:</a:t>
                </a:r>
                <a:r>
                  <a:rPr lang="ja-JP" altLang="en-US" sz="80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貴社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HP</a:t>
                </a:r>
                <a:r>
                  <a:rPr lang="ja-JP" altLang="en-US" sz="800" dirty="0">
                    <a:solidFill>
                      <a:schemeClr val="bg1"/>
                    </a:solidFill>
                    <a:latin typeface="+mn-ea"/>
                    <a:cs typeface="Meiryo UI" panose="020B0604030504040204" pitchFamily="50" charset="-128"/>
                  </a:rPr>
                  <a:t>アドレス入力</a:t>
                </a:r>
                <a:endParaRPr kumimoji="1" lang="en-US" altLang="ja-JP" sz="800" dirty="0">
                  <a:solidFill>
                    <a:schemeClr val="bg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</p:grpSp>
        <p:pic>
          <p:nvPicPr>
            <p:cNvPr id="47" name="図 46" descr="回路基板">
              <a:extLst>
                <a:ext uri="{FF2B5EF4-FFF2-40B4-BE49-F238E27FC236}">
                  <a16:creationId xmlns:a16="http://schemas.microsoft.com/office/drawing/2014/main" id="{903A745B-6404-63F0-2C6A-4B10629BDA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1034" y="803830"/>
              <a:ext cx="1725904" cy="1152000"/>
            </a:xfrm>
            <a:prstGeom prst="rect">
              <a:avLst/>
            </a:prstGeom>
          </p:spPr>
        </p:pic>
      </p:grp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53C0CCBA-189A-86F3-9BE2-E0C577E243C3}"/>
              </a:ext>
            </a:extLst>
          </p:cNvPr>
          <p:cNvSpPr txBox="1"/>
          <p:nvPr/>
        </p:nvSpPr>
        <p:spPr>
          <a:xfrm>
            <a:off x="152091" y="4596002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★貴社入力用フォーム</a:t>
            </a:r>
            <a:endParaRPr kumimoji="1" lang="ja-JP" altLang="en-US" sz="10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374B0066-0FB1-ECEC-94FF-C95F9CE707FE}"/>
              </a:ext>
            </a:extLst>
          </p:cNvPr>
          <p:cNvSpPr txBox="1"/>
          <p:nvPr/>
        </p:nvSpPr>
        <p:spPr>
          <a:xfrm>
            <a:off x="767645" y="330099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600" dirty="0">
                <a:latin typeface="+mn-ea"/>
                <a:cs typeface="Meiryo UI" panose="020B0604030504040204" pitchFamily="50" charset="-128"/>
              </a:rPr>
              <a:t>★記載例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217EB8-6421-8E29-3023-77C876250880}"/>
              </a:ext>
            </a:extLst>
          </p:cNvPr>
          <p:cNvSpPr txBox="1"/>
          <p:nvPr/>
        </p:nvSpPr>
        <p:spPr>
          <a:xfrm>
            <a:off x="1773048" y="8035803"/>
            <a:ext cx="382027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n-ea"/>
                <a:cs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+mn-ea"/>
                <a:cs typeface="Meiryo UI" panose="020B0604030504040204" pitchFamily="50" charset="-128"/>
              </a:rPr>
              <a:t>企業</a:t>
            </a:r>
            <a:r>
              <a:rPr lang="en-US" altLang="ja-JP" sz="1050" dirty="0">
                <a:latin typeface="+mn-ea"/>
                <a:cs typeface="Meiryo UI" panose="020B0604030504040204" pitchFamily="50" charset="-128"/>
              </a:rPr>
              <a:t>PR</a:t>
            </a:r>
            <a:r>
              <a:rPr lang="ja-JP" altLang="en-US" sz="1050" dirty="0">
                <a:latin typeface="+mn-ea"/>
                <a:cs typeface="Meiryo UI" panose="020B0604030504040204" pitchFamily="50" charset="-128"/>
              </a:rPr>
              <a:t>や横連携ニーズの文章サイズは自由です。</a:t>
            </a:r>
            <a:endParaRPr lang="en-US" altLang="ja-JP" sz="1050" dirty="0">
              <a:latin typeface="+mn-ea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+mn-ea"/>
                <a:cs typeface="Meiryo UI" panose="020B0604030504040204" pitchFamily="50" charset="-128"/>
              </a:rPr>
              <a:t>　当日参加者には原則そのままのフォームで配布します。</a:t>
            </a:r>
            <a:endParaRPr lang="en-US" altLang="ja-JP" sz="1050" dirty="0">
              <a:latin typeface="+mn-ea"/>
              <a:cs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26F9C35-6844-E947-E49F-AF8B012815E0}"/>
              </a:ext>
            </a:extLst>
          </p:cNvPr>
          <p:cNvGrpSpPr/>
          <p:nvPr/>
        </p:nvGrpSpPr>
        <p:grpSpPr>
          <a:xfrm>
            <a:off x="1844821" y="5020895"/>
            <a:ext cx="3534337" cy="2990663"/>
            <a:chOff x="80443" y="257979"/>
            <a:chExt cx="3534337" cy="299066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70F5BC4-AD31-F218-7968-FEECF763F4E9}"/>
                </a:ext>
              </a:extLst>
            </p:cNvPr>
            <p:cNvSpPr txBox="1"/>
            <p:nvPr/>
          </p:nvSpPr>
          <p:spPr>
            <a:xfrm>
              <a:off x="107000" y="257979"/>
              <a:ext cx="3312000" cy="40011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ja-JP" altLang="en-US" sz="2000" dirty="0">
                  <a:solidFill>
                    <a:schemeClr val="bg1"/>
                  </a:solidFill>
                  <a:latin typeface="+mn-ea"/>
                  <a:cs typeface="Meiryo UI" panose="020B0604030504040204" pitchFamily="50" charset="-128"/>
                </a:rPr>
                <a:t>企業名入力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A74D2A9-4D38-5DB7-1834-465D6AFE1B99}"/>
                </a:ext>
              </a:extLst>
            </p:cNvPr>
            <p:cNvSpPr txBox="1"/>
            <p:nvPr/>
          </p:nvSpPr>
          <p:spPr>
            <a:xfrm>
              <a:off x="107000" y="654007"/>
              <a:ext cx="3312000" cy="27699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1200" dirty="0">
                  <a:solidFill>
                    <a:schemeClr val="bg2">
                      <a:lumMod val="50000"/>
                    </a:schemeClr>
                  </a:solidFill>
                  <a:latin typeface="+mn-ea"/>
                  <a:cs typeface="Meiryo UI" panose="020B0604030504040204" pitchFamily="50" charset="-128"/>
                </a:rPr>
                <a:t>参加テーマ等入力</a:t>
              </a:r>
              <a:endParaRPr kumimoji="1" lang="ja-JP" altLang="en-US" sz="1200" dirty="0">
                <a:solidFill>
                  <a:schemeClr val="bg2">
                    <a:lumMod val="50000"/>
                  </a:schemeClr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63A7CFC-292F-B9DE-0A17-20EE1FE8A788}"/>
                </a:ext>
              </a:extLst>
            </p:cNvPr>
            <p:cNvSpPr txBox="1"/>
            <p:nvPr/>
          </p:nvSpPr>
          <p:spPr>
            <a:xfrm>
              <a:off x="108692" y="896746"/>
              <a:ext cx="1654308" cy="6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1050" b="1" dirty="0">
                  <a:latin typeface="+mn-ea"/>
                  <a:cs typeface="Meiryo UI" panose="020B0604030504040204" pitchFamily="50" charset="-128"/>
                </a:rPr>
                <a:t>企業</a:t>
              </a:r>
              <a:r>
                <a:rPr lang="en-US" altLang="ja-JP" sz="1050" b="1" dirty="0">
                  <a:latin typeface="+mn-ea"/>
                  <a:cs typeface="Meiryo UI" panose="020B0604030504040204" pitchFamily="50" charset="-128"/>
                </a:rPr>
                <a:t>PR</a:t>
              </a:r>
              <a:endParaRPr kumimoji="1" lang="en-US" altLang="ja-JP" sz="1050" b="1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r>
                <a:rPr lang="ja-JP" altLang="en-US" sz="1000" dirty="0">
                  <a:latin typeface="+mn-ea"/>
                  <a:cs typeface="Meiryo UI" panose="020B0604030504040204" pitchFamily="50" charset="-128"/>
                </a:rPr>
                <a:t>文章入力</a:t>
              </a:r>
              <a:endParaRPr lang="en-US" altLang="ja-JP" sz="1000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endParaRPr kumimoji="1" lang="ja-JP" altLang="en-US" sz="1600" dirty="0"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D69B0BB-C2F3-771C-536A-AEBB1D7EFADF}"/>
                </a:ext>
              </a:extLst>
            </p:cNvPr>
            <p:cNvSpPr txBox="1"/>
            <p:nvPr/>
          </p:nvSpPr>
          <p:spPr>
            <a:xfrm>
              <a:off x="106999" y="2455664"/>
              <a:ext cx="3312000" cy="58477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ja-JP" altLang="en-US" sz="800" dirty="0">
                  <a:latin typeface="+mn-ea"/>
                  <a:cs typeface="Meiryo UI" panose="020B0604030504040204" pitchFamily="50" charset="-128"/>
                </a:rPr>
                <a:t>〒</a:t>
              </a:r>
              <a:endParaRPr lang="en-US" altLang="ja-JP" sz="800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endParaRPr lang="en-US" altLang="ja-JP" sz="800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r>
                <a:rPr lang="en-US" altLang="ja-JP" sz="800" dirty="0">
                  <a:latin typeface="+mn-ea"/>
                  <a:cs typeface="Meiryo UI" panose="020B0604030504040204" pitchFamily="50" charset="-128"/>
                </a:rPr>
                <a:t>TEL</a:t>
              </a:r>
              <a:r>
                <a:rPr lang="ja-JP" altLang="en-US" sz="800" dirty="0">
                  <a:latin typeface="+mn-ea"/>
                  <a:cs typeface="Meiryo UI" panose="020B0604030504040204" pitchFamily="50" charset="-128"/>
                </a:rPr>
                <a:t>：</a:t>
              </a:r>
              <a:endParaRPr lang="en-US" altLang="ja-JP" sz="800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r>
                <a:rPr kumimoji="1" lang="en-US" altLang="ja-JP" sz="800" dirty="0">
                  <a:latin typeface="+mn-ea"/>
                  <a:cs typeface="Meiryo UI" panose="020B0604030504040204" pitchFamily="50" charset="-128"/>
                </a:rPr>
                <a:t>E-mail: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C128A18-11B5-85F4-A607-45F7AC5299BE}"/>
                </a:ext>
              </a:extLst>
            </p:cNvPr>
            <p:cNvSpPr txBox="1"/>
            <p:nvPr/>
          </p:nvSpPr>
          <p:spPr>
            <a:xfrm>
              <a:off x="80443" y="1568708"/>
              <a:ext cx="3534337" cy="407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ja-JP" altLang="en-US" sz="1050" b="1" dirty="0">
                  <a:latin typeface="+mn-ea"/>
                  <a:cs typeface="Meiryo UI" panose="020B0604030504040204" pitchFamily="50" charset="-128"/>
                </a:rPr>
                <a:t>横連携ニーズ</a:t>
              </a:r>
              <a:endParaRPr kumimoji="1" lang="en-US" altLang="ja-JP" sz="1050" b="1" dirty="0">
                <a:latin typeface="+mn-ea"/>
                <a:cs typeface="Meiryo UI" panose="020B0604030504040204" pitchFamily="50" charset="-128"/>
              </a:endParaRPr>
            </a:p>
            <a:p>
              <a:pPr algn="l"/>
              <a:r>
                <a:rPr kumimoji="1" lang="ja-JP" altLang="en-US" sz="1000" dirty="0">
                  <a:latin typeface="+mn-ea"/>
                  <a:cs typeface="Meiryo UI" panose="020B0604030504040204" pitchFamily="50" charset="-128"/>
                </a:rPr>
                <a:t>文章入力</a:t>
              </a:r>
              <a:endParaRPr kumimoji="1" lang="en-US" altLang="ja-JP" sz="1000" dirty="0"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888F59BC-F8E5-4283-126D-67149F5AEE2D}"/>
                </a:ext>
              </a:extLst>
            </p:cNvPr>
            <p:cNvSpPr txBox="1"/>
            <p:nvPr/>
          </p:nvSpPr>
          <p:spPr>
            <a:xfrm>
              <a:off x="106999" y="3033198"/>
              <a:ext cx="3312000" cy="2154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800" dirty="0">
                  <a:solidFill>
                    <a:schemeClr val="bg1"/>
                  </a:solidFill>
                  <a:latin typeface="+mn-ea"/>
                  <a:cs typeface="Meiryo UI" panose="020B0604030504040204" pitchFamily="50" charset="-128"/>
                </a:rPr>
                <a:t>URL:</a:t>
              </a:r>
              <a:endParaRPr kumimoji="1" lang="en-US" altLang="ja-JP" sz="8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E02F55-4F82-E23D-92E0-5602DF79E524}"/>
              </a:ext>
            </a:extLst>
          </p:cNvPr>
          <p:cNvSpPr txBox="1"/>
          <p:nvPr/>
        </p:nvSpPr>
        <p:spPr>
          <a:xfrm>
            <a:off x="3683186" y="5849545"/>
            <a:ext cx="151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050" dirty="0">
                <a:latin typeface="+mn-ea"/>
                <a:cs typeface="Meiryo UI" panose="020B0604030504040204" pitchFamily="50" charset="-128"/>
              </a:rPr>
              <a:t>画像や写真の添付可。</a:t>
            </a:r>
            <a:endParaRPr kumimoji="1" lang="ja-JP" altLang="en-US" sz="1050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2878744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7E5F984C16C7443A46CE5EFFB3D689A" ma:contentTypeVersion="15" ma:contentTypeDescription="新しいドキュメントを作成します。" ma:contentTypeScope="" ma:versionID="fc843c6d821e92125a1a77a9bf1a14db">
  <xsd:schema xmlns:xsd="http://www.w3.org/2001/XMLSchema" xmlns:xs="http://www.w3.org/2001/XMLSchema" xmlns:p="http://schemas.microsoft.com/office/2006/metadata/properties" xmlns:ns2="a42d3403-bc86-4a9d-bac9-057a8ee493ab" xmlns:ns3="bfe48d29-98ef-4884-b0dc-a310f3dd2ab2" targetNamespace="http://schemas.microsoft.com/office/2006/metadata/properties" ma:root="true" ma:fieldsID="6173e9b544845266982deed5a4620e89" ns2:_="" ns3:_="">
    <xsd:import namespace="a42d3403-bc86-4a9d-bac9-057a8ee493ab"/>
    <xsd:import namespace="bfe48d29-98ef-4884-b0dc-a310f3dd2a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2d3403-bc86-4a9d-bac9-057a8ee493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ce440a4f-143b-47e3-803e-b7cfcb2fbd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48d29-98ef-4884-b0dc-a310f3dd2ab2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a4d0627-ef6a-411a-8f94-ed322ee864c4}" ma:internalName="TaxCatchAll" ma:showField="CatchAllData" ma:web="bfe48d29-98ef-4884-b0dc-a310f3dd2a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2d3403-bc86-4a9d-bac9-057a8ee493ab">
      <Terms xmlns="http://schemas.microsoft.com/office/infopath/2007/PartnerControls"/>
    </lcf76f155ced4ddcb4097134ff3c332f>
    <TaxCatchAll xmlns="bfe48d29-98ef-4884-b0dc-a310f3dd2ab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662E16-71D0-40C2-A466-919ACBEAC85C}"/>
</file>

<file path=customXml/itemProps2.xml><?xml version="1.0" encoding="utf-8"?>
<ds:datastoreItem xmlns:ds="http://schemas.openxmlformats.org/officeDocument/2006/customXml" ds:itemID="{3BAA69F3-037D-4CB5-B9BA-69CD3D9B734E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450ac6bd-2d2c-4b65-82e0-22a536d0f2e1"/>
    <ds:schemaRef ds:uri="http://purl.org/dc/dcmitype/"/>
    <ds:schemaRef ds:uri="http://schemas.openxmlformats.org/package/2006/metadata/core-properties"/>
    <ds:schemaRef ds:uri="b6f69c7a-c7f5-4aec-964e-8ee28c42406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6FC1705-928A-4D29-A70D-3800F05DE2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103</TotalTime>
  <Words>179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Wingdings</vt:lpstr>
      <vt:lpstr>【機○・記載例なし】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Windows ユーザー</dc:creator>
  <cp:keywords/>
  <dc:description/>
  <cp:lastModifiedBy>ANIC_阿部</cp:lastModifiedBy>
  <cp:revision>2</cp:revision>
  <cp:lastPrinted>2025-10-17T03:45:03Z</cp:lastPrinted>
  <dcterms:created xsi:type="dcterms:W3CDTF">2025-10-14T09:42:19Z</dcterms:created>
  <dcterms:modified xsi:type="dcterms:W3CDTF">2025-10-17T04:16:50Z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0x010100D7E5F984C16C7443A46CE5EFFB3D689A</vt:lpwstr>
  </property>
  <property fmtid="{D5CDD505-2E9C-101B-9397-08002B2CF9AE}" pid="3" name="MediaServiceImageTags">
    <vt:lpwstr/>
  </property>
</Properties>
</file>